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318" r:id="rId2"/>
    <p:sldId id="276" r:id="rId3"/>
    <p:sldId id="259" r:id="rId4"/>
    <p:sldId id="277" r:id="rId5"/>
    <p:sldId id="299" r:id="rId6"/>
    <p:sldId id="301" r:id="rId7"/>
    <p:sldId id="302" r:id="rId8"/>
    <p:sldId id="304" r:id="rId9"/>
    <p:sldId id="305" r:id="rId10"/>
    <p:sldId id="306" r:id="rId11"/>
    <p:sldId id="308" r:id="rId12"/>
    <p:sldId id="309" r:id="rId13"/>
    <p:sldId id="313" r:id="rId14"/>
    <p:sldId id="314" r:id="rId15"/>
    <p:sldId id="319" r:id="rId16"/>
    <p:sldId id="322" r:id="rId17"/>
    <p:sldId id="324" r:id="rId18"/>
    <p:sldId id="326" r:id="rId19"/>
    <p:sldId id="329" r:id="rId20"/>
    <p:sldId id="330" r:id="rId21"/>
    <p:sldId id="331" r:id="rId22"/>
    <p:sldId id="334" r:id="rId23"/>
    <p:sldId id="335" r:id="rId24"/>
    <p:sldId id="336" r:id="rId25"/>
    <p:sldId id="337" r:id="rId26"/>
    <p:sldId id="338" r:id="rId27"/>
    <p:sldId id="341" r:id="rId28"/>
    <p:sldId id="342" r:id="rId29"/>
    <p:sldId id="344" r:id="rId30"/>
    <p:sldId id="345" r:id="rId31"/>
  </p:sldIdLst>
  <p:sldSz cx="9717088" cy="7286625"/>
  <p:notesSz cx="9144000" cy="6858000"/>
  <p:defaultTextStyle>
    <a:defPPr>
      <a:defRPr lang="ru-RU"/>
    </a:defPPr>
    <a:lvl1pPr marL="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577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7155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5732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4310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2887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1465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00425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86200" algn="l" defTabSz="9715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апроноваОльга" initials="СО" lastIdx="5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E1B"/>
    <a:srgbClr val="EF5D59"/>
    <a:srgbClr val="686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92" y="-252"/>
      </p:cViewPr>
      <p:guideLst>
        <p:guide orient="horz" pos="2295"/>
        <p:guide pos="30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9C104-45C5-483E-8B12-E3FD0659341A}" type="datetimeFigureOut">
              <a:rPr lang="ru-RU" smtClean="0"/>
              <a:t>24.05.2019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D0AAE-950C-4432-A99A-41BCF68D1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137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6AE56-7368-44FD-91A9-7D459CD7CE3D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911D3-2EFE-4C7D-B599-386C022558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5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11D3-2EFE-4C7D-B599-386C0225580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11D3-2EFE-4C7D-B599-386C0225580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11D3-2EFE-4C7D-B599-386C0225580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11D3-2EFE-4C7D-B599-386C0225580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11D3-2EFE-4C7D-B599-386C0225580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911D3-2EFE-4C7D-B599-386C0225580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0" y="258936"/>
            <a:ext cx="87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B75C3B4-6CD4-480B-8C4E-8E1F2048E456}" type="slidenum">
              <a:rPr lang="ru-RU" sz="16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258144" y="6439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МУЛЬТИМЕДИЙНОЕ ПОСОБИЕ ДЛЯ ОБУЧЕНИЯ ИНТЕРВЬЮВЕРОВ</a:t>
            </a:r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 hasCustomPrompt="1"/>
          </p:nvPr>
        </p:nvSpPr>
        <p:spPr>
          <a:xfrm>
            <a:off x="1978025" y="546968"/>
            <a:ext cx="6480919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258144" y="2275160"/>
            <a:ext cx="7199312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6480919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 текстом и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258144" y="2275161"/>
            <a:ext cx="7199312" cy="1800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2"/>
          </p:nvPr>
        </p:nvSpPr>
        <p:spPr>
          <a:xfrm>
            <a:off x="6658744" y="4723433"/>
            <a:ext cx="1799456" cy="1799606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лайд со спис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144" y="1411064"/>
            <a:ext cx="7200799" cy="74324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1258888" y="2274888"/>
            <a:ext cx="7199312" cy="3529012"/>
          </a:xfrm>
          <a:prstGeom prst="rect">
            <a:avLst/>
          </a:prstGeom>
        </p:spPr>
        <p:txBody>
          <a:bodyPr/>
          <a:lstStyle>
            <a:lvl1pPr marL="177800" indent="-177800">
              <a:buFontTx/>
              <a:buBlip>
                <a:blip r:embed="rId2"/>
              </a:buBlip>
              <a:tabLst>
                <a:tab pos="93663" algn="l"/>
              </a:tabLst>
              <a:defRPr/>
            </a:lvl1pPr>
          </a:lstStyle>
          <a:p>
            <a:pPr lvl="0"/>
            <a:r>
              <a:rPr lang="ru-RU" dirty="0" smtClean="0"/>
              <a:t>Образец списка</a:t>
            </a:r>
          </a:p>
          <a:p>
            <a:pPr lvl="0"/>
            <a:endParaRPr lang="ru-RU" dirty="0"/>
          </a:p>
        </p:txBody>
      </p:sp>
      <p:sp>
        <p:nvSpPr>
          <p:cNvPr id="9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 userDrawn="1"/>
        </p:nvCxnSpPr>
        <p:spPr>
          <a:xfrm>
            <a:off x="1906216" y="2779216"/>
            <a:ext cx="6120680" cy="0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\\nas17\Work\Projects_III\Rosstat-4 (Бюджет времени)\Designer\Изображения из презентаций\Все_документы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4688" y="4363392"/>
            <a:ext cx="1839653" cy="1740595"/>
          </a:xfrm>
          <a:prstGeom prst="rect">
            <a:avLst/>
          </a:prstGeom>
          <a:noFill/>
        </p:spPr>
      </p:pic>
      <p:sp>
        <p:nvSpPr>
          <p:cNvPr id="8" name="Текст 7"/>
          <p:cNvSpPr>
            <a:spLocks noGrp="1"/>
          </p:cNvSpPr>
          <p:nvPr>
            <p:ph type="body" sz="quarter" idx="10" hasCustomPrompt="1"/>
          </p:nvPr>
        </p:nvSpPr>
        <p:spPr>
          <a:xfrm>
            <a:off x="1906216" y="1699096"/>
            <a:ext cx="4824412" cy="7921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AF1E1B"/>
                </a:solidFill>
              </a:defRPr>
            </a:lvl1pPr>
          </a:lstStyle>
          <a:p>
            <a:pPr lvl="0"/>
            <a:r>
              <a:rPr lang="ru-RU" dirty="0" smtClean="0"/>
              <a:t>Лекция №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1978025" y="3138488"/>
            <a:ext cx="5761038" cy="4333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Название лекции</a:t>
            </a:r>
            <a:endParaRPr lang="ru-RU" dirty="0"/>
          </a:p>
        </p:txBody>
      </p:sp>
      <p:sp>
        <p:nvSpPr>
          <p:cNvPr id="11" name="Текст 14"/>
          <p:cNvSpPr>
            <a:spLocks noGrp="1"/>
          </p:cNvSpPr>
          <p:nvPr>
            <p:ph type="body" sz="quarter" idx="12" hasCustomPrompt="1"/>
          </p:nvPr>
        </p:nvSpPr>
        <p:spPr>
          <a:xfrm>
            <a:off x="1978025" y="546968"/>
            <a:ext cx="5040313" cy="216024"/>
          </a:xfrm>
          <a:prstGeom prst="rect">
            <a:avLst/>
          </a:prstGeom>
        </p:spPr>
        <p:txBody>
          <a:bodyPr/>
          <a:lstStyle>
            <a:lvl1pPr marL="0" indent="0">
              <a:defRPr sz="1200" baseline="0"/>
            </a:lvl1pPr>
          </a:lstStyle>
          <a:p>
            <a:pPr lvl="0"/>
            <a:r>
              <a:rPr lang="ru-RU" dirty="0" smtClean="0"/>
              <a:t>Заголовок слайда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85854" y="6753623"/>
            <a:ext cx="2267321" cy="387945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320005" y="6753623"/>
            <a:ext cx="3077078" cy="38794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63913" y="6753623"/>
            <a:ext cx="2267321" cy="387945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0" y="258936"/>
            <a:ext cx="87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B75C3B4-6CD4-480B-8C4E-8E1F2048E456}" type="slidenum">
              <a:rPr lang="ru-RU" sz="16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pPr algn="ctr"/>
              <a:t>‹#›</a:t>
            </a:fld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1258144" y="6439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МУЛЬТИМЕДИЙНОЕ ПОСОБИЕ ДЛЯ ОБУЧЕНИЯ ИНТЕРВЬЮВЕРОВ</a:t>
            </a:r>
            <a:endParaRPr lang="ru-RU" sz="1600" dirty="0">
              <a:solidFill>
                <a:schemeClr val="bg1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71550" rtl="0" eaLnBrk="1" latinLnBrk="0" hangingPunct="1">
        <a:spcBef>
          <a:spcPct val="0"/>
        </a:spcBef>
        <a:buNone/>
        <a:defRPr sz="2100" kern="1200">
          <a:solidFill>
            <a:srgbClr val="AF1E1B"/>
          </a:solidFill>
          <a:latin typeface="+mj-lt"/>
          <a:ea typeface="+mj-ea"/>
          <a:cs typeface="+mj-cs"/>
        </a:defRPr>
      </a:lvl1pPr>
    </p:titleStyle>
    <p:bodyStyle>
      <a:lvl1pPr marL="364331" indent="-364331" algn="l" defTabSz="97155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89384" indent="-303609" algn="l" defTabSz="9715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1443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00213" indent="-242888" algn="l" defTabSz="9715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185988" indent="-242888" algn="l" defTabSz="97155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671763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5753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3313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29088" indent="-242888" algn="l" defTabSz="97155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77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732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10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887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465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0425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algn="l" defTabSz="97155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6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899792" y="1699096"/>
            <a:ext cx="7817296" cy="792163"/>
          </a:xfrm>
        </p:spPr>
        <p:txBody>
          <a:bodyPr/>
          <a:lstStyle/>
          <a:p>
            <a:pPr marL="0" indent="0"/>
            <a:r>
              <a:rPr lang="ru-RU" sz="3200" dirty="0" smtClean="0"/>
              <a:t>Правила и практические приемы заполнения вопросников наблюдения</a:t>
            </a:r>
          </a:p>
          <a:p>
            <a:pPr marL="0" indent="0"/>
            <a:endParaRPr lang="ru-RU" sz="3200" dirty="0"/>
          </a:p>
          <a:p>
            <a:pPr marL="0" indent="0"/>
            <a:endParaRPr lang="ru-RU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>
          <a:xfrm>
            <a:off x="1929384" y="114920"/>
            <a:ext cx="7321648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Выборочное наблюдение использования суточного фонда времени населением</a:t>
            </a:r>
            <a:endParaRPr lang="ru-RU" sz="1400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06216" y="2779216"/>
            <a:ext cx="6120680" cy="0"/>
          </a:xfrm>
          <a:prstGeom prst="line">
            <a:avLst/>
          </a:prstGeom>
          <a:ln w="28575">
            <a:solidFill>
              <a:srgbClr val="EF5D5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146" name="Picture 2" descr="C:\Users\AbramovaDV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299" y="4219377"/>
            <a:ext cx="239559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Текст 2"/>
          <p:cNvSpPr>
            <a:spLocks noGrp="1"/>
          </p:cNvSpPr>
          <p:nvPr>
            <p:ph type="body" sz="quarter" idx="11"/>
          </p:nvPr>
        </p:nvSpPr>
        <p:spPr>
          <a:xfrm>
            <a:off x="1978025" y="3138488"/>
            <a:ext cx="4752727" cy="433387"/>
          </a:xfrm>
        </p:spPr>
        <p:txBody>
          <a:bodyPr/>
          <a:lstStyle/>
          <a:p>
            <a:pPr marL="0" indent="0"/>
            <a:r>
              <a:rPr lang="ru-RU" dirty="0" smtClean="0"/>
              <a:t>Управление статистики уровня жизни </a:t>
            </a:r>
            <a:br>
              <a:rPr lang="ru-RU" dirty="0" smtClean="0"/>
            </a:br>
            <a:r>
              <a:rPr lang="ru-RU" dirty="0" smtClean="0"/>
              <a:t>и обследований домашних хозяйств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123032"/>
            <a:ext cx="80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21.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Вопрос задается детям в возрасте 6–14 лет.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4168" y="1627088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1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отмечается, если в распоряжении ребенка имеется мобильный (сотовый) телефон, смартфон в рабочем состоянии, позволяющий ребенку пользоваться услугами мобильной (сотовой) связи, в том числе совершать телефонные звонки.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258144" y="1664145"/>
            <a:ext cx="0" cy="1003104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58144" y="2923232"/>
            <a:ext cx="80648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22.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Учитывается использование сети Интернет на любых устройствах с помощью любых технологий доступа и для любых целей.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Если ребенок пользуется сетью Интернет как самостоятельно, так и с участием родителей, в зависимости от ситуации, то следует отдать предпочтение КОДУ 1 «да, пользуется самостоятельно».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19782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лет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144" y="4939456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КОДЫ 1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или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;</a:t>
            </a: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3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;</a:t>
            </a: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4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483072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26.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Вопрос задается о детях, пользующихся сетью Интернет ежедневно. Все поля вопроса должны быть заполнены.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4168" y="2347168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Если время указано в часах без минут, то в поле «минут» следует проставить «00» (3 часа 00 минут). Если время указано только в минутах, то в поле «часов» следует проставить «00» (00 часов 30 минут).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258144" y="2385151"/>
            <a:ext cx="0" cy="937030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58144" y="35713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Выходными следует считать свободные от посещения образовательной организации дни. Для детей, не посещающих образовательные организации, будними следует считать дни с понедельника по пятницу, выходными – субботу и воскресенье.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1922726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</a:t>
            </a:r>
            <a:r>
              <a:rPr lang="ru-RU" sz="1400" dirty="0" smtClean="0">
                <a:solidFill>
                  <a:schemeClr val="bg1"/>
                </a:solidFill>
              </a:rPr>
              <a:t>лет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31746" name="Picture 2" descr="\\nas17\Work\Projects_III\Rosstat-4 (Бюджет времени)\Designer\Изображения из презентаций\Календарь выходные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0792" y="4795440"/>
            <a:ext cx="1323593" cy="14936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483072"/>
            <a:ext cx="806489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27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задается о детях в возрасте 3–14 лет. Следует учитывать использование компьютерных программ, служащих для организации игрового процесса на любых цифровых устройствах, включая планшеты и смартфоны.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28.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Указывается частота занятия ребенка компьютерными играми.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29.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Вопрос задается о детях, ежедневно занимающихся компьютерными играми. Все поля вопроса должны быть заполнены. </a:t>
            </a:r>
            <a:endParaRPr lang="ru-RU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74168" y="3895337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Если время указано в часах без минут, то в поле «минут» следует проставить «00» (3 часа 00 минут). Если время указано только в минутах, то в поле «часов» следует проставить «00» (00 часов 30 минут).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58144" y="3933320"/>
            <a:ext cx="0" cy="755031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58144" y="5014366"/>
            <a:ext cx="80648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Выходными следует считать свободные от посещения образовательной организации дни. Для детей, не посещающих образовательные организации, будними следует считать дни с понедельника по пятницу, выходными – субботу и воскресенье. 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1906216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</a:t>
            </a:r>
            <a:r>
              <a:rPr lang="ru-RU" sz="1400" dirty="0" smtClean="0">
                <a:solidFill>
                  <a:schemeClr val="bg1"/>
                </a:solidFill>
              </a:rPr>
              <a:t>лет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24788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5.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Следует отметить все указанные респондентом предметы бытовой техники.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76500" y="2419176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1.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Фиксируется наличие бытового холодильного оборудования, предназначенного для длительного хранения продуктов питания при температуре ниже нуля градусов.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3.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Фиксируется наличие сушильной машины для белья как отдельного прибора.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Стиральная машина с функцией сушки белья учитывается только по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КОДУ 2.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284388" y="2203152"/>
            <a:ext cx="0" cy="1893328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58144" y="4730594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6.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Отмечается наличие в распоряжении домохозяйства транспортных средств, находящихся в рабочем состоянии, и тех, которые на момент опроса неисправны, но будут отремонтированы в ближайшее время.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258144" y="5856396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Не регистрируются велосипеды, самокаты, в том числе электрические, </a:t>
            </a:r>
            <a:r>
              <a:rPr lang="ru-RU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гироскутеры</a:t>
            </a:r>
            <a:r>
              <a:rPr lang="ru-RU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,</a:t>
            </a:r>
          </a:p>
          <a:p>
            <a:r>
              <a:rPr lang="ru-RU" sz="1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сегвеи</a:t>
            </a:r>
            <a:r>
              <a:rPr lang="ru-RU" sz="1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 и тому подобный спортивный инвентарь.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19781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3. Условия проживания и финансовое положение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483072"/>
            <a:ext cx="8064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7.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Ответ относительно пользования услугой доставки товаров на дом должен быть получен по каждой строке. </a:t>
            </a:r>
          </a:p>
          <a:p>
            <a:endParaRPr lang="ru-RU" sz="1600" i="1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i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Не учитывается доставка в пункты </a:t>
            </a:r>
            <a:r>
              <a:rPr lang="ru-RU" sz="1600" i="1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самовывоза</a:t>
            </a:r>
            <a:r>
              <a:rPr lang="ru-RU" sz="1600" i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почтовые отделения и тому подобное.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144" y="258563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8.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Следует учитывать помощь, полученную как от организаций, так и от частных лиц, в том числе родственников, не являющихся членами домохозяйства. </a:t>
            </a:r>
          </a:p>
          <a:p>
            <a:endParaRPr lang="ru-RU" sz="1600" i="1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Не имеет значения, насколько регулярной является эта помощь.</a:t>
            </a: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Она должна быть зарегистрирована, даже если была оказана разово.</a:t>
            </a:r>
          </a:p>
        </p:txBody>
      </p:sp>
      <p:pic>
        <p:nvPicPr>
          <p:cNvPr id="13" name="Рисунок 12" descr="Большое рукопожатие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26896" y="3067248"/>
            <a:ext cx="1440000" cy="1440000"/>
          </a:xfrm>
          <a:prstGeom prst="rect">
            <a:avLst/>
          </a:prstGeom>
        </p:spPr>
      </p:pic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7810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3. Условия проживания и финансовое положение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8144" y="4435400"/>
            <a:ext cx="820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11.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 качестве домашних питомцев учитываются животные, которые содержатся членами домохозяйства для общения и получения положительных эмоций, а также животные, совмещающие функции компаньона с практической пользой: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собаки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(охрана хозяина и его жилья, сопровождение слепых),</a:t>
            </a: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кошки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(истребление грызунов) и тому подобное. </a:t>
            </a:r>
            <a:endParaRPr lang="ru-RU" sz="1600" i="1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7" name="Рисунок 6" descr="Животные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4848" y="5371504"/>
            <a:ext cx="1728192" cy="12368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8144" y="1627088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 структуру Индивидуального вопросника входят:</a:t>
            </a:r>
            <a:endParaRPr lang="ru-RU" sz="2100" dirty="0">
              <a:solidFill>
                <a:srgbClr val="AF1E1B"/>
              </a:solidFill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1662" y="2635200"/>
            <a:ext cx="64672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/>
              <a:t> адресная часть;</a:t>
            </a:r>
          </a:p>
          <a:p>
            <a:pPr>
              <a:buBlip>
                <a:blip r:embed="rId2"/>
              </a:buBlip>
            </a:pP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раздел 1 «Занятость»;</a:t>
            </a:r>
          </a:p>
          <a:p>
            <a:pPr>
              <a:buBlip>
                <a:blip r:embed="rId2"/>
              </a:buBlip>
            </a:pP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раздел 2 «Образование и использование сети Интернет»;</a:t>
            </a:r>
          </a:p>
          <a:p>
            <a:r>
              <a:rPr lang="ru-RU" sz="1600" dirty="0" smtClean="0"/>
              <a:t>	</a:t>
            </a:r>
          </a:p>
          <a:p>
            <a:pPr>
              <a:buBlip>
                <a:blip r:embed="rId2"/>
              </a:buBlip>
            </a:pPr>
            <a:r>
              <a:rPr lang="ru-RU" sz="1600" dirty="0" smtClean="0"/>
              <a:t> раздел 3 «Здоровье и физическая активность»;</a:t>
            </a:r>
          </a:p>
          <a:p>
            <a:pPr>
              <a:buBlip>
                <a:blip r:embed="rId2"/>
              </a:buBlip>
            </a:pPr>
            <a:endParaRPr lang="ru-RU" sz="1600" dirty="0" smtClean="0"/>
          </a:p>
          <a:p>
            <a:pPr>
              <a:buBlip>
                <a:blip r:embed="rId2"/>
              </a:buBlip>
            </a:pPr>
            <a:r>
              <a:rPr lang="ru-RU" sz="1600" dirty="0" smtClean="0"/>
              <a:t> раздел 4 «Примечания интервьюера».</a:t>
            </a:r>
          </a:p>
          <a:p>
            <a:pPr>
              <a:buBlip>
                <a:blip r:embed="rId2"/>
              </a:buBlip>
            </a:pPr>
            <a:endParaRPr lang="ru-RU" sz="1600" dirty="0"/>
          </a:p>
        </p:txBody>
      </p:sp>
      <p:pic>
        <p:nvPicPr>
          <p:cNvPr id="1027" name="Picture 3" descr="\\nas17\Work\Projects_III\Rosstat-4 (Бюджет времени)\Designer\Изображения из презентаций\Стопка доков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0752" y="4435400"/>
            <a:ext cx="1728192" cy="1825981"/>
          </a:xfrm>
          <a:prstGeom prst="rect">
            <a:avLst/>
          </a:prstGeom>
          <a:noFill/>
        </p:spPr>
      </p:pic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Индивидуального вопросника для лиц в возрасте 15 лет и более </a:t>
            </a: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03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58144" y="1267048"/>
            <a:ext cx="71287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СТРОКИ «Территория»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</a:t>
            </a:r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«Населенный пункт»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 </a:t>
            </a:r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ГРАФЫ 2–7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Информация переносится из соответствующих позиций адресной части Вопросника для домохозяйства.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ГРАФА 8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Указывается индивидуальный код члена домохозяйства.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ГРАФЫ 9–11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Проставляется полная дата рождения члена домохозяйства</a:t>
            </a:r>
            <a:r>
              <a:rPr lang="ru-RU" sz="14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84393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Индивидуального вопросника для лиц в возрасте 15 лет и более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9724" y="3499296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ГРАФЫ 12–14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Проставляется фактическая дата проведения опроса.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ГРАФЫ 15–18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Проставляется время начала и окончания заполнения Вопросника в 24-часовом формате.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ГРАФА 19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Указывается фамилия и номер интервьюера.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3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258144" y="1411064"/>
            <a:ext cx="7128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Выясняется, выполнял ли респондент оплачиваемую деньгами или натурой работу или имел какое-либо доходное занятие </a:t>
            </a:r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НА ПРОШЛОЙ НЕДЕЛЕ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даже если он был занят этой работой в течение хотя бы одного часа на протяжении всего этого периода.</a:t>
            </a:r>
          </a:p>
        </p:txBody>
      </p:sp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330152" y="285122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Эта работа могла быть постоянной, временной, сезонной, случайной, включая индивидуальную трудовую деятельность и оказание различных услуг частным лицам, оплачиваемые общественные работы, различного рода подработки как периодического, так и разового характера, независимо от сроков получения непосредственной оплаты или доходов за свою деятельность.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258144" y="2923232"/>
            <a:ext cx="0" cy="1368152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934383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339056"/>
            <a:ext cx="73448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Выясняется, не выполнял ли респондент какую-нибудь без оплаты работу в фермерском хозяйстве, на предприятии или в собственном деле, принадлежащем кому-либо из родственников.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Уточняется, имело ли место временное отсутствие на работе по различным причинам.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Отмечается одна основная причина отсутствия на работе на прошлой неделе. Для выбора варианта ответа респонденту передается Карточка 6.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5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Регистрируется, является ли указанная работа основной для респондента.</a:t>
            </a:r>
          </a:p>
          <a:p>
            <a:endParaRPr lang="ru-RU" sz="1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1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5011464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627088"/>
            <a:ext cx="70567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Регистрируется, каким образом организовано рабочее место респондента большую часть времени на этой работе. Для выбора варианта ответа респонденту передается Карточка 10.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Если установлено фиксированное время начала/окончания рабочего дня, то следует указать время в часах и минутах по соответствующей строке. Если указан час начала/окончания рабочего дня без указания минут, то в поле «минут» следует проставить «00» (9 часов 00 минут).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В вопросе регистрируется график работы конкретного работника, а не предприятия в целом. Для выбора варианта ответа респонденту передается Карточка 11.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9341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258144" y="1483072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 структуру Вопросника для домохозяйства входят: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144" y="2059136"/>
            <a:ext cx="6912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а</a:t>
            </a:r>
            <a:r>
              <a:rPr lang="ru-RU" sz="1600" dirty="0" smtClean="0">
                <a:latin typeface="Roboto"/>
                <a:ea typeface="Calibri"/>
                <a:cs typeface="Times New Roman"/>
              </a:rPr>
              <a:t>дресная часть;</a:t>
            </a:r>
            <a:endParaRPr lang="ru-RU" sz="2000" dirty="0" smtClean="0">
              <a:latin typeface="Times New Roman"/>
              <a:ea typeface="Calibri"/>
              <a:cs typeface="Microsoft Sans Serif"/>
            </a:endParaRP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latin typeface="Roboto"/>
                <a:ea typeface="Calibri"/>
                <a:cs typeface="Times New Roman"/>
              </a:rPr>
              <a:t>раздел 1 «Состав домохозяйства»;</a:t>
            </a:r>
            <a:endParaRPr lang="ru-RU" sz="2000" dirty="0" smtClean="0">
              <a:latin typeface="Times New Roman"/>
              <a:ea typeface="Calibri"/>
              <a:cs typeface="Microsoft Sans Serif"/>
            </a:endParaRP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lvl="0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раздел 2 «Дети в возрасте до 15 лет»;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lvl="0">
              <a:buBlip>
                <a:blip r:embed="rId2"/>
              </a:buBlip>
            </a:pPr>
            <a:r>
              <a:rPr lang="ru-RU" sz="1600" dirty="0" smtClean="0">
                <a:latin typeface="Roboto"/>
                <a:ea typeface="Calibri"/>
                <a:cs typeface="Times New Roman"/>
              </a:rPr>
              <a:t> раздел 3 «Условия проживания и финансовое положение».</a:t>
            </a:r>
            <a:endParaRPr lang="ru-RU" sz="2000" dirty="0" smtClean="0">
              <a:latin typeface="Times New Roman"/>
              <a:ea typeface="Calibri"/>
              <a:cs typeface="Microsoft Sans Serif"/>
            </a:endParaRPr>
          </a:p>
        </p:txBody>
      </p:sp>
      <p:pic>
        <p:nvPicPr>
          <p:cNvPr id="9" name="Рисунок 8" descr="док воскл биг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2760" y="4646556"/>
            <a:ext cx="2376264" cy="1867909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19782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Структура Вопросника для домохозяйства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627088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15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Отмечается, сколько часов в неделю респондент фактически выполняет свою </a:t>
            </a:r>
            <a:r>
              <a:rPr lang="ru-RU" sz="1600" i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основную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работу.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количество часов существенно изменяется от недели к неделе, респондент затрудняется ответить на этот вопрос или находится в длительном отпуске, то следует оценить количество часов работы в среднем за последние 4 недели нахождения на рабочем месте.</a:t>
            </a:r>
          </a:p>
          <a:p>
            <a:pPr>
              <a:buBlip>
                <a:blip r:embed="rId3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Для людей, которые имеют сезонный режим, при определении обычного количества часов в неделю следует ориентироваться на нынешний сезон.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782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2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62708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16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Регистрируется наличие у респондента права на ежегодный оплачиваемый отпуск по основному месту работы.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8144" y="2707208"/>
            <a:ext cx="7200800" cy="830997"/>
          </a:xfrm>
          <a:prstGeom prst="rect">
            <a:avLst/>
          </a:prstGeom>
          <a:ln w="19050">
            <a:solidFill>
              <a:srgbClr val="EF5D5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ВНИМАНИЕ! Работающим на основе договора гражданско-правового характера работодатель не может предоставлять оплачиваемые отпуска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58144" y="4003352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Регистрируется количество календарных дней ежегодного оплачиваемого отпуска, который положен респонденту по этому месту работы.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6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771104"/>
            <a:ext cx="7056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Уточняется, как респондент определяет свое положение в занятости на момент опроса.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выбора варианта ответа респонденту передается Карточка 12. </a:t>
            </a:r>
          </a:p>
          <a:p>
            <a:endParaRPr lang="ru-RU" sz="1600" b="1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Уточняется факт назначения респонденту пенсии в связи с достижением пенсионного возраста (с приобретением соответствующего стажа) или пенсии по инвалидности.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Факт назначения следует отметить, даже если респондент еще не получал назначенных ему выплат</a:t>
            </a:r>
            <a:r>
              <a:rPr lang="en-US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21406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051024"/>
            <a:ext cx="70567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Выясняется, входит ли в круг ежедневных обязанностей респондента уход БЕЗ ОПЛАТЫ за собственными или чужими детьми в возрасте до 18 лет, проживающими в составе обследуемого домохозяйства или в другом месте.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К видам деятельности по уходу за детьми относится их кормление, одевание, мытье, подготовка ко сну, присмотр в помещении и на улице, сопровождение к врачу, сопровождение в школу или другую детскую организацию, помощь в выполнении домашних заданий, чтение, игра и разговор с ребенком.</a:t>
            </a:r>
            <a:endParaRPr lang="en-US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КОДЫ 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и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могут быть отмечены одновременно.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25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Респондент должен оценить свои временные затраты на уход и присмотр за детьми (в среднем) в часах за неделю.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21406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7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\\nas17\Work\Projects_III\Rosstat-4 (Бюджет времени)\Designer\Изображения из презентаций\Интервьюер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0792" y="4867448"/>
            <a:ext cx="1311533" cy="151330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258144" y="1627088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26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Выясняется, входит ли в круг ежедневных обязанностей респондента уход БЕЗ ОПЛАТЫ за лицами в возрасте 18 лет и более, которые нуждаются в особой помощи из-за престарелого возраста, болезни или нетрудоспособности, проживающими и не проживающими в составе обследуемого домохозяйства.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Респондент должен оценить свои временные затраты на уход за нуждающимися в особой помощи людьми (в среднем) в часах за неделю.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28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Характеризует самоощущение респондента от ритма его повседневной жизни и не предполагает объективных критериев оценки.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56308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Занятость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58144" y="1627088"/>
            <a:ext cx="705678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Отмечается наивысший уровень полученного респондентом образования.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fontAlgn="base" hangingPunct="0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Для определения уровня образования не имеет значения, где проходило обучение: в государственных или негосударственных, очных, заочных или </a:t>
            </a:r>
            <a:r>
              <a:rPr lang="ru-RU" sz="1600" dirty="0" err="1" smtClean="0">
                <a:latin typeface="Roboto" pitchFamily="2" charset="0"/>
                <a:ea typeface="Roboto" pitchFamily="2" charset="0"/>
                <a:cs typeface="Roboto" pitchFamily="2" charset="0"/>
              </a:rPr>
              <a:t>очно-заочных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(вечерних) учебных заведениях.</a:t>
            </a:r>
          </a:p>
          <a:p>
            <a:pPr fontAlgn="base" hangingPunct="0"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fontAlgn="base" hangingPunct="0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Тот или иной уровень образования проставляется респонденту, если он имеет документ о его получении. </a:t>
            </a:r>
          </a:p>
          <a:p>
            <a:pPr fontAlgn="base" hangingPunct="0"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Обучающимся и окончившим образовательные организации, не дающие общего образования, отмечается уровень образования, имевшийся у них до поступления в эти образовательные организации.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6146" name="Picture 2" descr="\\nas17\Work\Projects_III\Rosstat-4 (Бюджет времени)\Designer\Изображения из презентаций\Интернет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2760" y="5086325"/>
            <a:ext cx="1581323" cy="1581323"/>
          </a:xfrm>
          <a:prstGeom prst="rect">
            <a:avLst/>
          </a:prstGeom>
          <a:noFill/>
        </p:spPr>
      </p:pic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782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Образование и использование сети </a:t>
            </a:r>
            <a:r>
              <a:rPr lang="ru-RU" sz="1400" dirty="0" smtClean="0">
                <a:solidFill>
                  <a:schemeClr val="bg1"/>
                </a:solidFill>
              </a:rPr>
              <a:t>Интернет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4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58144" y="1123032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Определяется уровень образования, которое получает респондент в настоящее время.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респондент одновременно обучается в двух образовательных организациях разного уровня, то следует отметить код наивысшего уровня образования получаемого респондентом в настоящее время.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fontAlgn="base" hangingPunct="0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в образовательной организации обучение проводится по образовательным программам различных уровней, то следует выбрать код того уровня образования, который получит респондент по завершении обучения. 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6146" name="Picture 2" descr="\\nas17\Work\Projects_III\Rosstat-4 (Бюджет времени)\Designer\Изображения из презентаций\Интернет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2880" y="5155480"/>
            <a:ext cx="1581323" cy="1581323"/>
          </a:xfrm>
          <a:prstGeom prst="rect">
            <a:avLst/>
          </a:prstGeom>
          <a:noFill/>
        </p:spPr>
      </p:pic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38660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Образование и использование сети </a:t>
            </a:r>
            <a:r>
              <a:rPr lang="ru-RU" sz="1400" dirty="0" smtClean="0">
                <a:solidFill>
                  <a:schemeClr val="bg1"/>
                </a:solidFill>
              </a:rPr>
              <a:t>Интернет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43956" y="3945920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</a:t>
            </a:r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5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  <a:r>
              <a:rPr lang="ru-RU" sz="1600" b="1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Учитываются только занятия, проводимые по определенной программе и способствующие развитию способностей респондента, приобретению им новых знаний, умений, навыков.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выбора варианта ответа респонденту передается Карточка 13.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занятия проводятся исключительно в развлекательных целях, то такие занятия учитывать не следует.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5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58144" y="1483072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10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Отмечается регулярность использования сети Интернет в отдельных случаях.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выбора варианта ответа респонденту передается Карточка 15.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Не учитывается использование сети Интернет для выполнения оплачиваемой работы или для дистанционного обучения по обязательной или дополнительной программе.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Время использования сети Интернет параллельно с другими занятиями оценивается в часах и минутах, только если респондент указал, что пользуется сетью Интернет практически всегда по соответствующей строке.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6146" name="Picture 2" descr="\\nas17\Work\Projects_III\Rosstat-4 (Бюджет времени)\Designer\Изображения из презентаций\Интернет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2760" y="4723432"/>
            <a:ext cx="1581323" cy="1581323"/>
          </a:xfrm>
          <a:prstGeom prst="rect">
            <a:avLst/>
          </a:prstGeom>
          <a:noFill/>
        </p:spPr>
      </p:pic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0316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Образование и использование сети </a:t>
            </a:r>
            <a:r>
              <a:rPr lang="ru-RU" sz="1400" dirty="0" smtClean="0">
                <a:solidFill>
                  <a:schemeClr val="bg1"/>
                </a:solidFill>
              </a:rPr>
              <a:t>Интернет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6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58144" y="1051024"/>
            <a:ext cx="7056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Учитывается наличие действительного на момент опроса водительского удостоверения.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Следует отметить коды всех транспортных средств, на управление которыми имеет право респондент.</a:t>
            </a:r>
          </a:p>
        </p:txBody>
      </p:sp>
      <p:pic>
        <p:nvPicPr>
          <p:cNvPr id="6146" name="Picture 2" descr="\\nas17\Work\Projects_III\Rosstat-4 (Бюджет времени)\Designer\Изображения из презентаций\Интернет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6816" y="5011464"/>
            <a:ext cx="1581323" cy="1581323"/>
          </a:xfrm>
          <a:prstGeom prst="rect">
            <a:avLst/>
          </a:prstGeom>
          <a:noFill/>
        </p:spPr>
      </p:pic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Образование и использование сети </a:t>
            </a:r>
            <a:r>
              <a:rPr lang="ru-RU" sz="1400" dirty="0" smtClean="0">
                <a:solidFill>
                  <a:schemeClr val="bg1"/>
                </a:solidFill>
              </a:rPr>
              <a:t>Интернет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8144" y="3283272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Учитывается управление транспортными средствами как в личных, так и в профессиональных целях.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Регистрируется (в целых часах) среднее время, которое респондент затрачивает на управление транспортным средством за одну неделю последнего месяца.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8144" y="2563192"/>
            <a:ext cx="7416824" cy="338554"/>
          </a:xfrm>
          <a:prstGeom prst="rect">
            <a:avLst/>
          </a:prstGeom>
          <a:ln w="19050">
            <a:solidFill>
              <a:srgbClr val="EF5D5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ВНИМАНИЕ! Для лиц в возрасте 16, 17 лет может быть отмечен только КОД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58144" y="1627088"/>
            <a:ext cx="70567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5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Следует выяснить, занимался ли респондент на протяжении недели, предшествующей опросу, видами деятельности различной степени тяжести:</a:t>
            </a:r>
            <a:endParaRPr lang="en-US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строка 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– тяжелой физической деятельностью;</a:t>
            </a:r>
            <a:endParaRPr lang="en-US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en-US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строка 2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– деятельностью средней степени тяжести;</a:t>
            </a:r>
            <a:endParaRPr lang="en-US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en-US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строка 3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– работой по дому;</a:t>
            </a:r>
            <a:endParaRPr lang="en-US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en-US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строка 4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– ходьбой пешком по крайней мере 10 минут.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7" name="Picture 2" descr="\\nas17\Work\Projects_III\Rosstat-4 (Бюджет времени)\Designer\Изображения из презентаций\здоровье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2840" y="5227488"/>
            <a:ext cx="1739131" cy="1419158"/>
          </a:xfrm>
          <a:prstGeom prst="rect">
            <a:avLst/>
          </a:prstGeom>
          <a:noFill/>
        </p:spPr>
      </p:pic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1911486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Здоровье и физическая </a:t>
            </a:r>
            <a:r>
              <a:rPr lang="ru-RU" sz="1400" dirty="0" smtClean="0">
                <a:solidFill>
                  <a:schemeClr val="bg1"/>
                </a:solidFill>
              </a:rPr>
              <a:t>активность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144" y="4795440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ответов по строкам 1–3 респонденту последовательно выдаются Карточки 16, 17, 18.</a:t>
            </a:r>
            <a:endParaRPr lang="en-US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58888" y="1050925"/>
          <a:ext cx="7097712" cy="301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Документ" r:id="rId3" imgW="6620033" imgH="3430634" progId="Word.Document.12">
                  <p:embed/>
                </p:oleObj>
              </mc:Choice>
              <mc:Fallback>
                <p:oleObj name="Документ" r:id="rId3" imgW="6620033" imgH="343063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050925"/>
                        <a:ext cx="7097712" cy="301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2014128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Адресная часть Вопросника для домохозяйства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072679"/>
              </p:ext>
            </p:extLst>
          </p:nvPr>
        </p:nvGraphicFramePr>
        <p:xfrm>
          <a:off x="1114128" y="4075360"/>
          <a:ext cx="7344815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Документ" r:id="rId5" imgW="6248343" imgH="1697348" progId="Word.Document.12">
                  <p:embed/>
                </p:oleObj>
              </mc:Choice>
              <mc:Fallback>
                <p:oleObj name="Документ" r:id="rId5" imgW="6248343" imgH="1697348" progId="Word.Documen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128" y="4075360"/>
                        <a:ext cx="7344815" cy="160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4128" y="5443512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Проставляется фактическая дата проведения опроса и время начала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 окончания заполнения Вопросника в 24-часовом формате.</a:t>
            </a:r>
            <a:r>
              <a:rPr lang="en-US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</a:t>
            </a: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Интервьюер указывает свою фамилию и номер, присвоенный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ему территориальным органом государственной статистики.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114128" y="5443512"/>
            <a:ext cx="0" cy="1368152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58144" y="1123032"/>
            <a:ext cx="70567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6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Уточняется, сколько дней и сколько часов/минут в среднем за один из этих дней респондент занимался указанными видами деятельности.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Количество дней записывается в диапазоне от 1 до 7.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При указании времени обязательно должны быть заполнены поля часов и минут.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Значение по каждой строке не может превышать 24 часа.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 Выясняется, сколько времени в течение последней недели респондент провел сидя и сколько потратил на сон в среднем в будний день.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Сумма значений по строкам 1 и 2 не должна превышать 24 часа.</a:t>
            </a:r>
            <a:endParaRPr lang="ru-RU" sz="1600" dirty="0">
              <a:latin typeface="Roboto" pitchFamily="2" charset="0"/>
              <a:ea typeface="Roboto" pitchFamily="2" charset="0"/>
              <a:cs typeface="Roboto" pitchFamily="2" charset="0"/>
            </a:endParaRPr>
          </a:p>
        </p:txBody>
      </p:sp>
      <p:pic>
        <p:nvPicPr>
          <p:cNvPr id="7" name="Picture 2" descr="\\nas17\Work\Projects_III\Rosstat-4 (Бюджет времени)\Designer\Изображения из презентаций\здоровье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8744" y="5155480"/>
            <a:ext cx="1739131" cy="141915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1939752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Здоровье и физическая </a:t>
            </a:r>
            <a:r>
              <a:rPr lang="ru-RU" sz="1400" dirty="0" smtClean="0">
                <a:solidFill>
                  <a:schemeClr val="bg1"/>
                </a:solidFill>
              </a:rPr>
              <a:t>активность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5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58144" y="1483072"/>
            <a:ext cx="79208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сначала записываются имена и отчества всех членов домохозяйства; 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первым записывается один из взрослых членов домохозяйства, который более других осведомлен о жизнедеятельности домохозяйства (ответственное лицо), за ним записываются все остальные члены домохозяйства;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lvl="0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муж и жена записываются друг за другом; </a:t>
            </a:r>
          </a:p>
          <a:p>
            <a:pPr lvl="0"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 lvl="0"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дети (включая не состоящих в браке взрослых детей) записываются после своих родителей по порядку, начиная от младшего ребенка к старшему; </a:t>
            </a:r>
          </a:p>
          <a:p>
            <a:pPr lvl="0"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при наличии в домохозяйстве нескольких супружеских пар сначала записывается одна супружеская пара и ее дети, затем вторая супружеская пара и ее дети и т. д.; 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члены домохозяйства, не имеющие родственных (свойственных) связей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с другими членами домохозяйства, записываются последними.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58144" y="979016"/>
            <a:ext cx="69127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Порядок записи членов домохозяйства: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0"/>
          </p:nvPr>
        </p:nvSpPr>
        <p:spPr>
          <a:xfrm>
            <a:off x="19781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1. Состав домохозяйства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1505" name="Picture 1" descr="\\nas17\Work\Projects_III\Rosstat-4 (Бюджет времени)\Designer\Изображения из презентаций\Люди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8864" y="5659536"/>
            <a:ext cx="1484754" cy="98431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58144" y="2236251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 Вопроснике предусмотрено заполнение данных о 4 детях одновременно.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 первой графе заполняются данные по первому ребенку, во второй –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по второму ребенку и так далее.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30152" y="3782973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ВНИМАНИЕ!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Необходимо отслеживать заполнение одной и той же графы по одному ребенку на протяжении всего раздела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58144" y="3427288"/>
            <a:ext cx="7200800" cy="1296144"/>
          </a:xfrm>
          <a:prstGeom prst="rect">
            <a:avLst/>
          </a:prstGeom>
          <a:noFill/>
          <a:ln w="12700">
            <a:solidFill>
              <a:srgbClr val="EF5D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258144" y="1267048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Раздел 2 заполняется на детей в возрасте 0</a:t>
            </a:r>
            <a:r>
              <a:rPr lang="en-US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–</a:t>
            </a:r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14 лет,</a:t>
            </a:r>
          </a:p>
          <a:p>
            <a:r>
              <a:rPr lang="ru-RU" sz="20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проживающих в домохозяйстве. 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95726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лет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6626" name="Picture 2" descr="\\nas17\Work\Projects_III\Rosstat-4 (Бюджет времени)\Designer\Изображения из презентаций\Женщина и дети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2188" y="5011464"/>
            <a:ext cx="2505995" cy="153113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483072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10.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Указывается наличие у ребенка хронических заболеваний,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если ему поставлен диагноз (медицинское заключение) о наличии такого заболевания.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42964" y="4867448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11.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Отмечается наличие и степень выраженности у ребенка ограничений в осуществлении повседневной деятельности.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4168" y="2347168"/>
            <a:ext cx="79208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ВНИМАНИЕ! </a:t>
            </a:r>
            <a:r>
              <a:rPr lang="ru-RU" sz="1600" dirty="0" smtClean="0"/>
              <a:t>Заполнение вопроса 11 проводится в следующем порядке: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ребенку 0–1 год – вопрос не задается, следует переход к ВОПРОСУ 12;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ребенку 2–4 года – опрос проводится только по строкам 1–3 ВОПРОСА 11 и следует переход к ВОПРОСУ 12;</a:t>
            </a:r>
          </a:p>
          <a:p>
            <a:pPr>
              <a:buBlip>
                <a:blip r:embed="rId2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2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если ребенку 5–14 лет – опрос проводится по всем строкам ВОПРОСА 11.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258144" y="2321039"/>
            <a:ext cx="0" cy="2088232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9782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лет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267048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12.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Отмечается наличие у ребенка на момент опроса инвалидности, установленной в официальном порядке.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лет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8675" name="Picture 3" descr="\\nas17\Work\Projects_III\Rosstat-4 (Бюджет времени)\Designer\Изображения из презентаций\ребенок школ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4648" y="4363392"/>
            <a:ext cx="2745316" cy="198396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258144" y="249118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13.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Вопрос задается о детях в возрасте 0–8 лет. Регистрируется информация о том, посещает ли ребенок в настоящее время дошкольную образовательную организацию.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8144" y="1987128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Переход к </a:t>
            </a:r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14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детей в возрасте 9–14 лет.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0152" y="3427288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1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17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.</a:t>
            </a: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2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17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детей в возрасте 0–5 лет;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14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детей в возрасте 6–8 лет.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26704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Для ответа на </a:t>
            </a:r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ВОПРОСЫ 18–20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следует передать респонденту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КАРТОЧКУ 1,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содержащую перечень дополнительных занятий для развития способностей ребенка.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4168" y="2422078"/>
            <a:ext cx="77768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Вопрос задается о детях в возрасте 3–14 лет. 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Учитываются только занятия, проводимые по определенной программе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 способствующие развитию способностей ребенка.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58144" y="3643312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Не следует учитывать занятия, которые проводятся:</a:t>
            </a:r>
          </a:p>
          <a:p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исключительно в развлекательных целях или с целью занять ребенка какой-либо деятельностью;</a:t>
            </a:r>
          </a:p>
          <a:p>
            <a:pPr>
              <a:buBlip>
                <a:blip r:embed="rId3"/>
              </a:buBlip>
            </a:pPr>
            <a:endParaRPr lang="ru-RU" sz="1600" dirty="0" smtClean="0">
              <a:latin typeface="Roboto" pitchFamily="2" charset="0"/>
              <a:ea typeface="Roboto" pitchFamily="2" charset="0"/>
              <a:cs typeface="Roboto" pitchFamily="2" charset="0"/>
            </a:endParaRPr>
          </a:p>
          <a:p>
            <a:pPr>
              <a:buBlip>
                <a:blip r:embed="rId3"/>
              </a:buBlip>
            </a:pP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 в рамках основной образовательной программы для детей, посещавших дошкольную или общеобразовательную организацию.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258144" y="2486103"/>
            <a:ext cx="0" cy="949169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978124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лет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144" y="565953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9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если ребенку 6–14 лет;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если ребенку 3–5 лет.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58144" y="1051024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19.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Вопрос задается детям, посещавшим дополнительные занятия.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8144" y="3859336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 20.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Общая продолжительность всех дополнительных занятий,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которые ребенок обычно посещает в течение одной недели, регистрируется в целых часах.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2160" y="1699096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За один раз следует считать посещение одного занятия по одному направлению. Если ребенок 5 раз в неделю посещает спортивную секцию и 3 раза в неделю занимается физикой с репетитором, то нужно записать 8 раз.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258144" y="1754554"/>
            <a:ext cx="0" cy="952654"/>
          </a:xfrm>
          <a:prstGeom prst="line">
            <a:avLst/>
          </a:prstGeom>
          <a:ln w="19050">
            <a:solidFill>
              <a:srgbClr val="EF5D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sz="quarter" idx="10"/>
          </p:nvPr>
        </p:nvSpPr>
        <p:spPr>
          <a:xfrm>
            <a:off x="1978025" y="114920"/>
            <a:ext cx="6480919" cy="216024"/>
          </a:xfrm>
        </p:spPr>
        <p:txBody>
          <a:bodyPr/>
          <a:lstStyle/>
          <a:p>
            <a:r>
              <a:rPr lang="ru-RU" sz="1400" dirty="0" smtClean="0">
                <a:solidFill>
                  <a:schemeClr val="bg1"/>
                </a:solidFill>
              </a:rPr>
              <a:t>Раздел 2. Дети в возрасте до 15 лет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9698" name="Picture 2" descr="\\nas17\Work\Projects_III\Rosstat-4 (Бюджет времени)\Designer\Изображения из презентаций\Мальчик с ракеткой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776" y="4795440"/>
            <a:ext cx="1487165" cy="172144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258144" y="2923232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Реже одного раза в неделю:</a:t>
            </a:r>
          </a:p>
          <a:p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КОД 99 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– 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если ребенку 6–14 лет;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если ребенку 3–5 лет.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58144" y="4939456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27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если ребенку 3–5 лет.</a:t>
            </a:r>
          </a:p>
          <a:p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Переход к </a:t>
            </a:r>
            <a:r>
              <a:rPr lang="ru-RU" sz="1600" dirty="0" smtClean="0">
                <a:solidFill>
                  <a:srgbClr val="AF1E1B"/>
                </a:solidFill>
                <a:latin typeface="Roboto" pitchFamily="2" charset="0"/>
                <a:ea typeface="Roboto" pitchFamily="2" charset="0"/>
                <a:cs typeface="Roboto" pitchFamily="2" charset="0"/>
              </a:rPr>
              <a:t>ВОПРОСУ 21</a:t>
            </a:r>
            <a:r>
              <a:rPr lang="ru-RU" sz="1600" dirty="0" smtClean="0">
                <a:latin typeface="Roboto" pitchFamily="2" charset="0"/>
                <a:ea typeface="Roboto" pitchFamily="2" charset="0"/>
                <a:cs typeface="Roboto" pitchFamily="2" charset="0"/>
              </a:rPr>
              <a:t>, если ребенку 6–14 лет.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7648" y="238472"/>
            <a:ext cx="426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sstat_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1450</TotalTime>
  <Words>2799</Words>
  <Application>Microsoft Office PowerPoint</Application>
  <PresentationFormat>Произвольный</PresentationFormat>
  <Paragraphs>286</Paragraphs>
  <Slides>30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1_Тема Office</vt:lpstr>
      <vt:lpstr>Документ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Shibinov</dc:creator>
  <cp:lastModifiedBy>Абрамова Дарина Викторовна</cp:lastModifiedBy>
  <cp:revision>203</cp:revision>
  <cp:lastPrinted>2019-05-24T15:12:52Z</cp:lastPrinted>
  <dcterms:created xsi:type="dcterms:W3CDTF">2019-03-25T08:56:23Z</dcterms:created>
  <dcterms:modified xsi:type="dcterms:W3CDTF">2019-05-24T15:16:03Z</dcterms:modified>
</cp:coreProperties>
</file>